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4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5221CB-0D36-42A9-8457-076E6EDFA5CE}" type="datetimeFigureOut">
              <a:rPr lang="ko-KR" altLang="en-US" smtClean="0"/>
              <a:t>2019-10-28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246704-559F-4ED3-A3DD-85B62D066F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5268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D506CB-EA06-42A6-AAA1-32D7B8A499A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64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AA3D-D344-44B2-BA98-718E44B44607}" type="datetimeFigureOut">
              <a:rPr lang="ko-KR" altLang="en-US" smtClean="0"/>
              <a:t>2019-10-28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4FED-D98F-4F22-8FA3-0AF42FE3BE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33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AA3D-D344-44B2-BA98-718E44B44607}" type="datetimeFigureOut">
              <a:rPr lang="ko-KR" altLang="en-US" smtClean="0"/>
              <a:t>2019-10-28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4FED-D98F-4F22-8FA3-0AF42FE3BE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0437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AA3D-D344-44B2-BA98-718E44B44607}" type="datetimeFigureOut">
              <a:rPr lang="ko-KR" altLang="en-US" smtClean="0"/>
              <a:t>2019-10-28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4FED-D98F-4F22-8FA3-0AF42FE3BE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7695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AA3D-D344-44B2-BA98-718E44B44607}" type="datetimeFigureOut">
              <a:rPr lang="ko-KR" altLang="en-US" smtClean="0"/>
              <a:t>2019-10-28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4FED-D98F-4F22-8FA3-0AF42FE3BE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24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AA3D-D344-44B2-BA98-718E44B44607}" type="datetimeFigureOut">
              <a:rPr lang="ko-KR" altLang="en-US" smtClean="0"/>
              <a:t>2019-10-28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4FED-D98F-4F22-8FA3-0AF42FE3BE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706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AA3D-D344-44B2-BA98-718E44B44607}" type="datetimeFigureOut">
              <a:rPr lang="ko-KR" altLang="en-US" smtClean="0"/>
              <a:t>2019-10-28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4FED-D98F-4F22-8FA3-0AF42FE3BE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5256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AA3D-D344-44B2-BA98-718E44B44607}" type="datetimeFigureOut">
              <a:rPr lang="ko-KR" altLang="en-US" smtClean="0"/>
              <a:t>2019-10-28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4FED-D98F-4F22-8FA3-0AF42FE3BE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1588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AA3D-D344-44B2-BA98-718E44B44607}" type="datetimeFigureOut">
              <a:rPr lang="ko-KR" altLang="en-US" smtClean="0"/>
              <a:t>2019-10-28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4FED-D98F-4F22-8FA3-0AF42FE3BE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6809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AA3D-D344-44B2-BA98-718E44B44607}" type="datetimeFigureOut">
              <a:rPr lang="ko-KR" altLang="en-US" smtClean="0"/>
              <a:t>2019-10-28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4FED-D98F-4F22-8FA3-0AF42FE3BE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213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AA3D-D344-44B2-BA98-718E44B44607}" type="datetimeFigureOut">
              <a:rPr lang="ko-KR" altLang="en-US" smtClean="0"/>
              <a:t>2019-10-28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4FED-D98F-4F22-8FA3-0AF42FE3BE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6712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AA3D-D344-44B2-BA98-718E44B44607}" type="datetimeFigureOut">
              <a:rPr lang="ko-KR" altLang="en-US" smtClean="0"/>
              <a:t>2019-10-28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4FED-D98F-4F22-8FA3-0AF42FE3BE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145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0AA3D-D344-44B2-BA98-718E44B44607}" type="datetimeFigureOut">
              <a:rPr lang="ko-KR" altLang="en-US" smtClean="0"/>
              <a:t>2019-10-28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F4FED-D98F-4F22-8FA3-0AF42FE3BE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420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직사각형 32"/>
          <p:cNvSpPr/>
          <p:nvPr/>
        </p:nvSpPr>
        <p:spPr>
          <a:xfrm>
            <a:off x="461890" y="403636"/>
            <a:ext cx="114888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ko-KR" altLang="en-US" sz="2400" b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개면마</a:t>
            </a:r>
            <a:r>
              <a:rPr kumimoji="0" lang="ko-KR" altLang="en-US" sz="2400" b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 </a:t>
            </a:r>
            <a:r>
              <a:rPr lang="ko-KR" altLang="en-US" sz="2400" b="1" dirty="0" smtClean="0">
                <a:solidFill>
                  <a:prstClr val="black"/>
                </a:solidFill>
              </a:rPr>
              <a:t>추출물에 의한</a:t>
            </a:r>
            <a:r>
              <a:rPr lang="en-US" altLang="ko-KR" sz="2400" b="1" dirty="0" smtClean="0">
                <a:solidFill>
                  <a:prstClr val="black"/>
                </a:solidFill>
              </a:rPr>
              <a:t>  </a:t>
            </a:r>
            <a:r>
              <a:rPr lang="ko-KR" altLang="en-US" sz="2400" b="1" dirty="0" err="1" smtClean="0">
                <a:solidFill>
                  <a:prstClr val="black"/>
                </a:solidFill>
              </a:rPr>
              <a:t>구강암세포</a:t>
            </a:r>
            <a:r>
              <a:rPr lang="ko-KR" altLang="en-US" sz="2400" b="1" smtClean="0">
                <a:solidFill>
                  <a:prstClr val="black"/>
                </a:solidFill>
              </a:rPr>
              <a:t> </a:t>
            </a:r>
            <a:r>
              <a:rPr lang="ko-KR" altLang="en-US" sz="2400" b="1" smtClean="0">
                <a:solidFill>
                  <a:prstClr val="black"/>
                </a:solidFill>
              </a:rPr>
              <a:t>죽음 유도 </a:t>
            </a:r>
            <a:r>
              <a:rPr lang="ko-KR" altLang="en-US" sz="2400" b="1" dirty="0" smtClean="0">
                <a:solidFill>
                  <a:prstClr val="black"/>
                </a:solidFill>
              </a:rPr>
              <a:t>효과 </a:t>
            </a:r>
            <a:r>
              <a:rPr kumimoji="0" lang="en-US" altLang="ko-KR" sz="2400" b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 </a:t>
            </a:r>
            <a:endParaRPr kumimoji="0" lang="ko-KR" altLang="en-US" sz="2400" b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</a:endParaRPr>
          </a:p>
        </p:txBody>
      </p:sp>
      <p:grpSp>
        <p:nvGrpSpPr>
          <p:cNvPr id="12" name="그룹 11"/>
          <p:cNvGrpSpPr/>
          <p:nvPr/>
        </p:nvGrpSpPr>
        <p:grpSpPr>
          <a:xfrm>
            <a:off x="3182694" y="1321174"/>
            <a:ext cx="5167240" cy="5118129"/>
            <a:chOff x="952242" y="1261353"/>
            <a:chExt cx="5167240" cy="5118129"/>
          </a:xfrm>
        </p:grpSpPr>
        <p:sp>
          <p:nvSpPr>
            <p:cNvPr id="4" name="TextBox 3"/>
            <p:cNvSpPr txBox="1"/>
            <p:nvPr/>
          </p:nvSpPr>
          <p:spPr>
            <a:xfrm>
              <a:off x="1705148" y="1838077"/>
              <a:ext cx="5341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맑은 고딕" panose="020B0503020000020004" pitchFamily="50" charset="-127"/>
                  <a:cs typeface="Arial" panose="020B0604020202020204" pitchFamily="34" charset="0"/>
                </a:rPr>
                <a:t>YD-9</a:t>
              </a:r>
              <a:endParaRPr kumimoji="0" lang="ko-KR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1598016" y="2884188"/>
              <a:ext cx="61908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 b="0" i="0" u="none" strike="noStrike" kern="1200" spc="0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cs"/>
                </a:defRPr>
              </a:pPr>
              <a:r>
                <a:rPr kumimoji="0" lang="en-US" altLang="ko-KR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맑은 고딕" panose="020B0503020000020004" pitchFamily="50" charset="-127"/>
                  <a:cs typeface="Arial" panose="020B0604020202020204" pitchFamily="34" charset="0"/>
                </a:rPr>
                <a:t>YD-15</a:t>
              </a:r>
              <a:endParaRPr kumimoji="0" lang="ko-KR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endParaRPr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1486816" y="4055346"/>
              <a:ext cx="74732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 b="0" i="0" u="none" strike="noStrike" kern="1200" spc="0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cs"/>
                </a:defRPr>
              </a:pPr>
              <a:r>
                <a:rPr kumimoji="0" lang="en-US" altLang="ko-KR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맑은 고딕" panose="020B0503020000020004" pitchFamily="50" charset="-127"/>
                  <a:cs typeface="Arial" panose="020B0604020202020204" pitchFamily="34" charset="0"/>
                </a:rPr>
                <a:t>YD-15M</a:t>
              </a:r>
              <a:endParaRPr kumimoji="0" lang="ko-KR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906834" y="1266086"/>
              <a:ext cx="70403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맑은 고딕" panose="020B0503020000020004" pitchFamily="50" charset="-127"/>
                  <a:cs typeface="Arial" panose="020B0604020202020204" pitchFamily="34" charset="0"/>
                </a:rPr>
                <a:t>No treat</a:t>
              </a:r>
              <a:r>
                <a:rPr kumimoji="0" lang="ko-KR" altLang="en-US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맑은 고딕" panose="020B0503020000020004" pitchFamily="50" charset="-127"/>
                  <a:cs typeface="Arial" panose="020B0604020202020204" pitchFamily="34" charset="0"/>
                </a:rPr>
                <a:t> </a:t>
              </a:r>
              <a:endParaRPr kumimoji="0" lang="ko-KR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068373" y="1262315"/>
              <a:ext cx="66556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맑은 고딕" panose="020B0503020000020004" pitchFamily="50" charset="-127"/>
                  <a:cs typeface="Arial" panose="020B0604020202020204" pitchFamily="34" charset="0"/>
                </a:rPr>
                <a:t>Vehicle </a:t>
              </a:r>
              <a:endParaRPr kumimoji="0" lang="ko-KR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194229" y="1261353"/>
              <a:ext cx="92525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10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맑은 고딕" panose="020B0503020000020004" pitchFamily="50" charset="-127"/>
                  <a:cs typeface="Arial" panose="020B0604020202020204" pitchFamily="34" charset="0"/>
                </a:rPr>
                <a:t>개면마</a:t>
              </a:r>
              <a:r>
                <a:rPr kumimoji="0" lang="ko-KR" altLang="en-US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맑은 고딕" panose="020B0503020000020004" pitchFamily="50" charset="-127"/>
                  <a:cs typeface="Arial" panose="020B0604020202020204" pitchFamily="34" charset="0"/>
                </a:rPr>
                <a:t> 처치</a:t>
              </a:r>
              <a:r>
                <a:rPr kumimoji="0" lang="en-US" altLang="ko-KR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맑은 고딕" panose="020B0503020000020004" pitchFamily="50" charset="-127"/>
                  <a:cs typeface="Arial" panose="020B0604020202020204" pitchFamily="34" charset="0"/>
                </a:rPr>
                <a:t> </a:t>
              </a:r>
              <a:endParaRPr kumimoji="0" lang="ko-KR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endParaRPr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1622843" y="5164828"/>
              <a:ext cx="61908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 b="0" i="0" u="none" strike="noStrike" kern="1200" spc="0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cs"/>
                </a:defRPr>
              </a:pPr>
              <a:r>
                <a:rPr kumimoji="0" lang="en-US" altLang="ko-KR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맑은 고딕" panose="020B0503020000020004" pitchFamily="50" charset="-127"/>
                  <a:cs typeface="Arial" panose="020B0604020202020204" pitchFamily="34" charset="0"/>
                </a:rPr>
                <a:t>YD-38</a:t>
              </a:r>
              <a:endParaRPr kumimoji="0" lang="ko-KR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 rot="16200000">
              <a:off x="1966304" y="3375596"/>
              <a:ext cx="6397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맑은 고딕" panose="020B0503020000020004" pitchFamily="50" charset="-127"/>
                  <a:cs typeface="Arial" panose="020B0604020202020204" pitchFamily="34" charset="0"/>
                </a:rPr>
                <a:t>PE-A</a:t>
              </a:r>
              <a:endParaRPr kumimoji="0" lang="ko-KR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endParaRPr>
            </a:p>
          </p:txBody>
        </p:sp>
        <p:cxnSp>
          <p:nvCxnSpPr>
            <p:cNvPr id="26" name="직선 화살표 연결선 25"/>
            <p:cNvCxnSpPr/>
            <p:nvPr/>
          </p:nvCxnSpPr>
          <p:spPr>
            <a:xfrm flipV="1">
              <a:off x="2409628" y="1536128"/>
              <a:ext cx="0" cy="4320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화살표 연결선 26"/>
            <p:cNvCxnSpPr/>
            <p:nvPr/>
          </p:nvCxnSpPr>
          <p:spPr>
            <a:xfrm>
              <a:off x="2650105" y="6096829"/>
              <a:ext cx="3420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4011947" y="6133261"/>
              <a:ext cx="91688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맑은 고딕" panose="020B0503020000020004" pitchFamily="50" charset="-127"/>
                  <a:cs typeface="Arial" panose="020B0604020202020204" pitchFamily="34" charset="0"/>
                </a:rPr>
                <a:t>Annexin</a:t>
              </a:r>
              <a:r>
                <a:rPr kumimoji="0" lang="en-US" altLang="ko-KR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맑은 고딕" panose="020B0503020000020004" pitchFamily="50" charset="-127"/>
                  <a:cs typeface="Arial" panose="020B0604020202020204" pitchFamily="34" charset="0"/>
                </a:rPr>
                <a:t> V</a:t>
              </a:r>
              <a:endParaRPr kumimoji="0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endParaRPr>
            </a:p>
          </p:txBody>
        </p:sp>
        <p:pic>
          <p:nvPicPr>
            <p:cNvPr id="42" name="Picture 3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" t="8251" r="2053" b="9252"/>
            <a:stretch/>
          </p:blipFill>
          <p:spPr>
            <a:xfrm>
              <a:off x="2545532" y="1531310"/>
              <a:ext cx="1145417" cy="979389"/>
            </a:xfrm>
            <a:prstGeom prst="rect">
              <a:avLst/>
            </a:prstGeom>
          </p:spPr>
        </p:pic>
        <p:pic>
          <p:nvPicPr>
            <p:cNvPr id="43" name="Picture 6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28" t="8441" r="2432" b="9062"/>
            <a:stretch/>
          </p:blipFill>
          <p:spPr>
            <a:xfrm>
              <a:off x="3769810" y="1543526"/>
              <a:ext cx="1127126" cy="964037"/>
            </a:xfrm>
            <a:prstGeom prst="rect">
              <a:avLst/>
            </a:prstGeom>
          </p:spPr>
        </p:pic>
        <p:pic>
          <p:nvPicPr>
            <p:cNvPr id="44" name="Picture 9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62" t="9221" r="1927" b="9163"/>
            <a:stretch/>
          </p:blipFill>
          <p:spPr>
            <a:xfrm>
              <a:off x="4987396" y="1555597"/>
              <a:ext cx="1111827" cy="940149"/>
            </a:xfrm>
            <a:prstGeom prst="rect">
              <a:avLst/>
            </a:prstGeom>
          </p:spPr>
        </p:pic>
        <p:pic>
          <p:nvPicPr>
            <p:cNvPr id="45" name="Picture 3"/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71" t="7941" r="1386" b="8673"/>
            <a:stretch/>
          </p:blipFill>
          <p:spPr>
            <a:xfrm>
              <a:off x="2532000" y="2584574"/>
              <a:ext cx="1158949" cy="1015495"/>
            </a:xfrm>
            <a:prstGeom prst="rect">
              <a:avLst/>
            </a:prstGeom>
          </p:spPr>
        </p:pic>
        <p:pic>
          <p:nvPicPr>
            <p:cNvPr id="46" name="Picture 6"/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21" t="8351" r="1978" b="8889"/>
            <a:stretch/>
          </p:blipFill>
          <p:spPr>
            <a:xfrm>
              <a:off x="3765375" y="2579344"/>
              <a:ext cx="1112721" cy="1020725"/>
            </a:xfrm>
            <a:prstGeom prst="rect">
              <a:avLst/>
            </a:prstGeom>
          </p:spPr>
        </p:pic>
        <p:pic>
          <p:nvPicPr>
            <p:cNvPr id="47" name="Picture 9"/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88" t="8941" r="2036" b="9016"/>
            <a:stretch/>
          </p:blipFill>
          <p:spPr>
            <a:xfrm>
              <a:off x="4977489" y="2567661"/>
              <a:ext cx="1121734" cy="1021032"/>
            </a:xfrm>
            <a:prstGeom prst="rect">
              <a:avLst/>
            </a:prstGeom>
          </p:spPr>
        </p:pic>
        <p:pic>
          <p:nvPicPr>
            <p:cNvPr id="48" name="Picture 3"/>
            <p:cNvPicPr>
              <a:picLocks noChangeAspect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55" t="8372" r="2133" b="9170"/>
            <a:stretch/>
          </p:blipFill>
          <p:spPr>
            <a:xfrm>
              <a:off x="2532000" y="3733743"/>
              <a:ext cx="1141970" cy="972111"/>
            </a:xfrm>
            <a:prstGeom prst="rect">
              <a:avLst/>
            </a:prstGeom>
          </p:spPr>
        </p:pic>
        <p:pic>
          <p:nvPicPr>
            <p:cNvPr id="49" name="Picture 6"/>
            <p:cNvPicPr>
              <a:picLocks noChangeAspect="1"/>
            </p:cNvPicPr>
            <p:nvPr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82" t="8420" r="1406" b="8773"/>
            <a:stretch/>
          </p:blipFill>
          <p:spPr>
            <a:xfrm>
              <a:off x="3765375" y="3733743"/>
              <a:ext cx="1119257" cy="972111"/>
            </a:xfrm>
            <a:prstGeom prst="rect">
              <a:avLst/>
            </a:prstGeom>
          </p:spPr>
        </p:pic>
        <p:pic>
          <p:nvPicPr>
            <p:cNvPr id="50" name="Picture 9"/>
            <p:cNvPicPr>
              <a:picLocks noChangeAspect="1"/>
            </p:cNvPicPr>
            <p:nvPr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32" t="8519" r="1812" b="8877"/>
            <a:stretch/>
          </p:blipFill>
          <p:spPr>
            <a:xfrm>
              <a:off x="4966856" y="3738292"/>
              <a:ext cx="1137684" cy="967563"/>
            </a:xfrm>
            <a:prstGeom prst="rect">
              <a:avLst/>
            </a:prstGeom>
          </p:spPr>
        </p:pic>
        <p:pic>
          <p:nvPicPr>
            <p:cNvPr id="51" name="Picture 4"/>
            <p:cNvPicPr>
              <a:picLocks noChangeAspect="1"/>
            </p:cNvPicPr>
            <p:nvPr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433" t="8023" r="1691" b="8591"/>
            <a:stretch/>
          </p:blipFill>
          <p:spPr>
            <a:xfrm>
              <a:off x="2521366" y="4875976"/>
              <a:ext cx="1152603" cy="1105786"/>
            </a:xfrm>
            <a:prstGeom prst="rect">
              <a:avLst/>
            </a:prstGeom>
          </p:spPr>
        </p:pic>
        <p:pic>
          <p:nvPicPr>
            <p:cNvPr id="52" name="Picture 8"/>
            <p:cNvPicPr>
              <a:picLocks noChangeAspect="1"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35" t="7962" r="1488" b="8358"/>
            <a:stretch/>
          </p:blipFill>
          <p:spPr>
            <a:xfrm>
              <a:off x="3765376" y="4876753"/>
              <a:ext cx="1101968" cy="1105010"/>
            </a:xfrm>
            <a:prstGeom prst="rect">
              <a:avLst/>
            </a:prstGeom>
          </p:spPr>
        </p:pic>
        <p:pic>
          <p:nvPicPr>
            <p:cNvPr id="53" name="Picture 11"/>
            <p:cNvPicPr>
              <a:picLocks noChangeAspect="1"/>
            </p:cNvPicPr>
            <p:nvPr/>
          </p:nvPicPr>
          <p:blipFill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80" t="8398" r="2410" b="9152"/>
            <a:stretch/>
          </p:blipFill>
          <p:spPr>
            <a:xfrm>
              <a:off x="4966855" y="4876752"/>
              <a:ext cx="1148317" cy="1085612"/>
            </a:xfrm>
            <a:prstGeom prst="rect">
              <a:avLst/>
            </a:prstGeom>
          </p:spPr>
        </p:pic>
        <p:sp>
          <p:nvSpPr>
            <p:cNvPr id="2" name="TextBox 1"/>
            <p:cNvSpPr txBox="1"/>
            <p:nvPr/>
          </p:nvSpPr>
          <p:spPr>
            <a:xfrm>
              <a:off x="952242" y="1364790"/>
              <a:ext cx="14303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1800" b="1" i="0" u="sng" strike="noStrike" kern="120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구강암세포</a:t>
              </a:r>
              <a:endParaRPr kumimoji="0" lang="ko-KR" alt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484580" y="1620227"/>
              <a:ext cx="446809" cy="685800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485266" y="2739219"/>
              <a:ext cx="446809" cy="685800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477042" y="3850945"/>
              <a:ext cx="446809" cy="685800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499033" y="5103028"/>
              <a:ext cx="446809" cy="685800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60" name="직사각형 59"/>
          <p:cNvSpPr/>
          <p:nvPr/>
        </p:nvSpPr>
        <p:spPr>
          <a:xfrm>
            <a:off x="3828468" y="6539966"/>
            <a:ext cx="534428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2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개면마</a:t>
            </a:r>
            <a:r>
              <a:rPr kumimoji="0" lang="ko-KR" altLang="en-US" sz="12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 처치 후  암세포</a:t>
            </a:r>
            <a:r>
              <a:rPr kumimoji="0" lang="en-US" altLang="ko-KR" sz="12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 </a:t>
            </a:r>
            <a:r>
              <a:rPr kumimoji="0" lang="ko-KR" altLang="en-US" sz="12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죽음이 상당히 증가함</a:t>
            </a:r>
            <a:r>
              <a:rPr kumimoji="0" lang="en-US" altLang="ko-KR" sz="12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( </a:t>
            </a:r>
            <a:r>
              <a:rPr kumimoji="0" lang="ko-KR" altLang="en-US" sz="12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빨간색 박스로 표시된 영역</a:t>
            </a:r>
            <a:r>
              <a:rPr kumimoji="0" lang="en-US" altLang="ko-KR" sz="12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)</a:t>
            </a:r>
            <a:endParaRPr kumimoji="0" lang="ko-KR" altLang="en-US" sz="1200" b="1" i="0" u="sng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8884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34</Words>
  <Application>Microsoft Office PowerPoint</Application>
  <PresentationFormat>와이드스크린</PresentationFormat>
  <Paragraphs>13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양경미(생화학,분자생물학교실)</dc:creator>
  <cp:lastModifiedBy>양경미(생화학,분자생물학교실)</cp:lastModifiedBy>
  <cp:revision>3</cp:revision>
  <dcterms:created xsi:type="dcterms:W3CDTF">2019-10-28T04:41:34Z</dcterms:created>
  <dcterms:modified xsi:type="dcterms:W3CDTF">2019-10-28T04:46:42Z</dcterms:modified>
</cp:coreProperties>
</file>